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2"/>
  </p:notesMasterIdLst>
  <p:handoutMasterIdLst>
    <p:handoutMasterId r:id="rId33"/>
  </p:handoutMasterIdLst>
  <p:sldIdLst>
    <p:sldId id="2033" r:id="rId2"/>
    <p:sldId id="2149" r:id="rId3"/>
    <p:sldId id="2150" r:id="rId4"/>
    <p:sldId id="2151" r:id="rId5"/>
    <p:sldId id="2154" r:id="rId6"/>
    <p:sldId id="2153" r:id="rId7"/>
    <p:sldId id="2095" r:id="rId8"/>
    <p:sldId id="2096" r:id="rId9"/>
    <p:sldId id="2097" r:id="rId10"/>
    <p:sldId id="2125" r:id="rId11"/>
    <p:sldId id="2126" r:id="rId12"/>
    <p:sldId id="2130" r:id="rId13"/>
    <p:sldId id="2131" r:id="rId14"/>
    <p:sldId id="2132" r:id="rId15"/>
    <p:sldId id="2133" r:id="rId16"/>
    <p:sldId id="2134" r:id="rId17"/>
    <p:sldId id="2135" r:id="rId18"/>
    <p:sldId id="2148" r:id="rId19"/>
    <p:sldId id="2136" r:id="rId20"/>
    <p:sldId id="2137" r:id="rId21"/>
    <p:sldId id="2138" r:id="rId22"/>
    <p:sldId id="2139" r:id="rId23"/>
    <p:sldId id="2140" r:id="rId24"/>
    <p:sldId id="2141" r:id="rId25"/>
    <p:sldId id="2142" r:id="rId26"/>
    <p:sldId id="2143" r:id="rId27"/>
    <p:sldId id="2144" r:id="rId28"/>
    <p:sldId id="2145" r:id="rId29"/>
    <p:sldId id="2146" r:id="rId30"/>
    <p:sldId id="214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49"/>
            <p14:sldId id="2150"/>
            <p14:sldId id="2151"/>
            <p14:sldId id="2154"/>
            <p14:sldId id="2153"/>
            <p14:sldId id="2095"/>
            <p14:sldId id="2096"/>
            <p14:sldId id="2097"/>
            <p14:sldId id="2125"/>
            <p14:sldId id="2126"/>
            <p14:sldId id="2130"/>
            <p14:sldId id="2131"/>
            <p14:sldId id="2132"/>
            <p14:sldId id="2133"/>
            <p14:sldId id="2134"/>
            <p14:sldId id="2135"/>
            <p14:sldId id="2148"/>
            <p14:sldId id="2136"/>
            <p14:sldId id="2137"/>
            <p14:sldId id="2138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7" d="100"/>
          <a:sy n="87" d="100"/>
        </p:scale>
        <p:origin x="-677" y="-82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3;p2">
            <a:extLst>
              <a:ext uri="{FF2B5EF4-FFF2-40B4-BE49-F238E27FC236}">
                <a16:creationId xmlns:a16="http://schemas.microsoft.com/office/drawing/2014/main" xmlns="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5" name="Google Shape;14;p2">
            <a:extLst>
              <a:ext uri="{FF2B5EF4-FFF2-40B4-BE49-F238E27FC236}">
                <a16:creationId xmlns:a16="http://schemas.microsoft.com/office/drawing/2014/main" xmlns="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06" name="Google Shape;183;p28">
            <a:extLst>
              <a:ext uri="{FF2B5EF4-FFF2-40B4-BE49-F238E27FC236}">
                <a16:creationId xmlns:a16="http://schemas.microsoft.com/office/drawing/2014/main" xmlns="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36">
            <a:extLst>
              <a:ext uri="{FF2B5EF4-FFF2-40B4-BE49-F238E27FC236}">
                <a16:creationId xmlns:a16="http://schemas.microsoft.com/office/drawing/2014/main" xmlns="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dirty="0" err="1" smtClean="0"/>
              <a:t>모던웹을</a:t>
            </a:r>
            <a:r>
              <a:rPr lang="ko-KR" altLang="en-US" dirty="0" smtClean="0"/>
              <a:t> 위한 </a:t>
            </a:r>
            <a:r>
              <a:rPr lang="en-US" altLang="ko-KR" dirty="0" smtClean="0"/>
              <a:t>HTML5+CSS3 </a:t>
            </a:r>
            <a:r>
              <a:rPr lang="ko-KR" altLang="en-US" dirty="0" smtClean="0"/>
              <a:t>바이블</a:t>
            </a:r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xmlns="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73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32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6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8" r:id="rId6"/>
    <p:sldLayoutId id="2147483689" r:id="rId7"/>
    <p:sldLayoutId id="2147483690" r:id="rId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모던웹을</a:t>
            </a:r>
            <a:r>
              <a:rPr lang="ko-KR" altLang="en-US" b="1" dirty="0" smtClean="0">
                <a:solidFill>
                  <a:schemeClr val="tx1"/>
                </a:solidFill>
              </a:rPr>
              <a:t> 위한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HTML5+CSS3 </a:t>
            </a:r>
            <a:r>
              <a:rPr lang="ko-KR" altLang="en-US" dirty="0" smtClean="0">
                <a:solidFill>
                  <a:schemeClr val="tx1"/>
                </a:solidFill>
              </a:rPr>
              <a:t>바이블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CHAPTER 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03: CSS3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기본</a:t>
            </a:r>
            <a:endParaRPr lang="x-none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부제목 5">
            <a:extLst>
              <a:ext uri="{FF2B5EF4-FFF2-40B4-BE49-F238E27FC236}">
                <a16:creationId xmlns=""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2127" y="4869160"/>
            <a:ext cx="3268457" cy="663771"/>
          </a:xfrm>
        </p:spPr>
        <p:txBody>
          <a:bodyPr/>
          <a:lstStyle/>
          <a:p>
            <a:pPr algn="r"/>
            <a:r>
              <a:rPr lang="ko-KR" altLang="en-US" sz="1600" dirty="0" err="1">
                <a:solidFill>
                  <a:schemeClr val="tx1"/>
                </a:solidFill>
              </a:rPr>
              <a:t>ㅇㅇ대학교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ㅇㅇ학과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r"/>
            <a:r>
              <a:rPr lang="ko-KR" altLang="en-US" sz="1600" dirty="0">
                <a:solidFill>
                  <a:schemeClr val="tx1"/>
                </a:solidFill>
              </a:rPr>
              <a:t>홍길동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213250"/>
            <a:ext cx="2442210" cy="3329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74750"/>
              </p:ext>
            </p:extLst>
          </p:nvPr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/>
                <a:gridCol w="4152285"/>
                <a:gridCol w="3312367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동위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 + div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 ~ div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구조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first-child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li:first-child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last-child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li:last-child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li:nth-child(2n+1)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nth-last-child(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li:nth-last-child(2n+1)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first-of-type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h1:first-of-type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last-of-type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h1:last-of-type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nth-of-type(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h1:nth-of-type(2n+1)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nth-last-of-type(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h1:nth-last-of-type(2n+1)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반응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active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div:active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hover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div:hover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8461" y="606311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59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775686"/>
              </p:ext>
            </p:extLst>
          </p:nvPr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/>
                <a:gridCol w="4152285"/>
                <a:gridCol w="3312367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상태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:checked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input:checked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:focus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input:focus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:enabled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input:enabled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:disabled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input:disabled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링크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:link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a:link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:visited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a:visited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문자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::first-letter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p::first-letter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::first-line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p::first-line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::after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p::after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::before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p::before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::selection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p::selection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부정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:not(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li:not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(.item)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467454" y="6063117"/>
            <a:ext cx="725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모두 암기를 할 필요는 없으며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W3C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의 공식 문서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(http://www.w3.org/TR/CSS/)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를 참고할 것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59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84784"/>
            <a:ext cx="4762500" cy="268224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14" y="1484784"/>
            <a:ext cx="6048672" cy="256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59564" y="4869160"/>
            <a:ext cx="6272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(*): HTML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페이지 내부의 모든 태그를 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(*)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를 사용해 모든 태그의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color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red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키워드를 적용한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582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412776"/>
            <a:ext cx="4762500" cy="3020786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412776"/>
            <a:ext cx="5760640" cy="273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69131" y="4869160"/>
            <a:ext cx="5453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특정한 태그를 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태그에 빨간색 태그 적용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/ p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태그에 파란색 태그를 적용한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11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0" y="1376196"/>
            <a:ext cx="5235155" cy="2387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6196"/>
            <a:ext cx="5235154" cy="535558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866742" y="210181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30" y="4268164"/>
            <a:ext cx="5031412" cy="156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33582" y="5776718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코드 실행 시 레이아웃 구성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98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</a:t>
            </a:r>
            <a:r>
              <a:rPr lang="ko-KR" altLang="en-US" sz="2200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628800"/>
            <a:ext cx="5027044" cy="3088333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628800"/>
            <a:ext cx="6264696" cy="229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22594" y="4869160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클래스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특정한 클래스를 가지고 있는 태그를 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li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class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속성을 사용한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95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8" y="1699260"/>
            <a:ext cx="5631180" cy="1729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8" y="3283436"/>
            <a:ext cx="5631180" cy="2324100"/>
          </a:xfrm>
          <a:prstGeom prst="rect">
            <a:avLst/>
          </a:prstGeom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699260"/>
            <a:ext cx="4325149" cy="36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269351"/>
              </p:ext>
            </p:extLst>
          </p:nvPr>
        </p:nvGraphicFramePr>
        <p:xfrm>
          <a:off x="4151784" y="4849356"/>
          <a:ext cx="7632848" cy="12565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82945"/>
                <a:gridCol w="4349903"/>
              </a:tblGrid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특정한 속성이 있는 태그를 선택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] [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특정한 속성 안의 값이 특정 값과 같은 문서 객체를 선택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24570" y="2132856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좌측의 코드를 적용해서 구현한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2003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52" y="1700808"/>
            <a:ext cx="3965443" cy="4074646"/>
          </a:xfrm>
          <a:prstGeom prst="rect">
            <a:avLst/>
          </a:prstGeom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700808"/>
            <a:ext cx="6426423" cy="345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30991" y="5154828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좌측의 코드를 적용해서 구현한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07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21038"/>
              </p:ext>
            </p:extLst>
          </p:nvPr>
        </p:nvGraphicFramePr>
        <p:xfrm>
          <a:off x="1775520" y="2460372"/>
          <a:ext cx="8640960" cy="2369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0360"/>
                <a:gridCol w="5400600"/>
              </a:tblGrid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=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단어로 포함하는 태그를 선택합니다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| =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단어로 포함하는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^ =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값으로 시작하는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$ 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값으로 끝나는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*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포함하는 태그를 선택합니다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80712" y="5137021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문자열 속성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01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9" y="1700808"/>
            <a:ext cx="4604637" cy="4464496"/>
          </a:xfrm>
          <a:prstGeom prst="rect">
            <a:avLst/>
          </a:prstGeom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700808"/>
            <a:ext cx="5776954" cy="317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48870" y="5013176"/>
            <a:ext cx="5319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#header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빨간색이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#section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주황색이 적용된 사례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544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소스코드</a:t>
            </a:r>
            <a:endParaRPr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http://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www.hanbit.co.kr/src/10158</a:t>
            </a:r>
            <a:endParaRPr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939235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" y="1772816"/>
            <a:ext cx="4464496" cy="43288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3206" y="3675623"/>
            <a:ext cx="5737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자손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특정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있는 자손을 선택할 때 사용하는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nav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스타일 이 적용되지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0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3.8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동위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65" y="1700808"/>
            <a:ext cx="4579983" cy="3007750"/>
          </a:xfrm>
          <a:prstGeom prst="rect">
            <a:avLst/>
          </a:prstGeom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749" y="1700808"/>
            <a:ext cx="3849297" cy="300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94455" y="4941168"/>
            <a:ext cx="66030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+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B: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바로 뒤에 위치하는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~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B: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뒤에 위치하는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태그에서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동위 상태에 위치함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 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바로 뒤에 위치하는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하나를 선택할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뒤에 위치하는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~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25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3.9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74892"/>
            <a:ext cx="4594860" cy="3634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59" y="1874892"/>
            <a:ext cx="3169920" cy="22021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2659" y="4678884"/>
            <a:ext cx="4001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:active: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마우스로 클릭한 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:hover: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마우스를 올린 태그를 선택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03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3.10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2" y="1196752"/>
            <a:ext cx="4734367" cy="3813614"/>
          </a:xfrm>
          <a:prstGeom prst="rect">
            <a:avLst/>
          </a:prstGeom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196752"/>
            <a:ext cx="4392488" cy="229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3525535"/>
            <a:ext cx="4392488" cy="148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88488" y="2036047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초기 실행 모습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88488" y="3644900"/>
            <a:ext cx="14189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태그를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checked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상태로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변경해서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 영역이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서서히 사라진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모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습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067623"/>
              </p:ext>
            </p:extLst>
          </p:nvPr>
        </p:nvGraphicFramePr>
        <p:xfrm>
          <a:off x="1775520" y="5157192"/>
          <a:ext cx="8640960" cy="13494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0360"/>
                <a:gridCol w="5400600"/>
              </a:tblGrid>
              <a:tr h="346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:checked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 상태의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:focus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초점이 맞추어진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:enabled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가능한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:disabled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불가능한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864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3.11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 구조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4" y="1628800"/>
            <a:ext cx="3620801" cy="4182214"/>
          </a:xfrm>
          <a:prstGeom prst="rect">
            <a:avLst/>
          </a:prstGeom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68" y="1628800"/>
            <a:ext cx="5616624" cy="165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045891"/>
              </p:ext>
            </p:extLst>
          </p:nvPr>
        </p:nvGraphicFramePr>
        <p:xfrm>
          <a:off x="4840760" y="3933056"/>
          <a:ext cx="6696744" cy="1805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6264"/>
                <a:gridCol w="4320480"/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:first-child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첫 번째에 위치하는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:last-child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마지막에 위치하는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:nth-child(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앞에서 수열 번째에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:nth-last-child(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뒤에서 수열 번째에 태그를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66996" y="3133197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짝수와 홀수를 구분해서 제작한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828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3.11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 구조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412775"/>
            <a:ext cx="3960440" cy="3084176"/>
          </a:xfrm>
          <a:prstGeom prst="rect">
            <a:avLst/>
          </a:prstGeom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1412776"/>
            <a:ext cx="3163054" cy="30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52184" y="3500991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번째로 등장하는 특정 형태의 태그가 선택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619409"/>
              </p:ext>
            </p:extLst>
          </p:nvPr>
        </p:nvGraphicFramePr>
        <p:xfrm>
          <a:off x="1775520" y="4693092"/>
          <a:ext cx="8640960" cy="1805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6147"/>
                <a:gridCol w="5574813"/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:first-of-type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첫 번째로 등장하는 특정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:last-of-type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마지막으로 등장하는 특정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:nth-of-type(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앞에서 수열 번째로 등장하는 특정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:nth-last-of-type(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뒤에서 수열 번째로 등장하는 특정 태그를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78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 문자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47437"/>
            <a:ext cx="4824536" cy="2684899"/>
          </a:xfrm>
          <a:prstGeom prst="rect">
            <a:avLst/>
          </a:prstGeom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647438"/>
            <a:ext cx="5832648" cy="321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74033" y="4863358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번째 글자가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배 큰 글자로 출력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첫 번째 줄은 빨간색으로 출력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37396"/>
              </p:ext>
            </p:extLst>
          </p:nvPr>
        </p:nvGraphicFramePr>
        <p:xfrm>
          <a:off x="695399" y="4437112"/>
          <a:ext cx="4824536" cy="11435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918"/>
                <a:gridCol w="2838618"/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::first-letter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첫 번째 글자를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::first-line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첫 번째 줄을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90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전후 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713381"/>
            <a:ext cx="4896544" cy="2782880"/>
          </a:xfrm>
          <a:prstGeom prst="rect">
            <a:avLst/>
          </a:prstGeom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713381"/>
            <a:ext cx="5256584" cy="289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544204"/>
              </p:ext>
            </p:extLst>
          </p:nvPr>
        </p:nvGraphicFramePr>
        <p:xfrm>
          <a:off x="1055440" y="4638157"/>
          <a:ext cx="4824536" cy="11435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918"/>
                <a:gridCol w="2838618"/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::after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 뒤에 위치하는 공간을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::before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 앞에 위치하는 공간을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77777" y="4561383"/>
            <a:ext cx="4204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전후 문자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선택자에는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content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사용할 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있음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39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문자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000250"/>
            <a:ext cx="5184968" cy="8770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750335"/>
            <a:ext cx="5184968" cy="1789130"/>
          </a:xfrm>
          <a:prstGeom prst="rect">
            <a:avLst/>
          </a:prstGeom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000250"/>
            <a:ext cx="6118969" cy="279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0534" y="4869160"/>
            <a:ext cx="4810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사용자가 문자와 반응해서 생기는 영역을 선택하는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::selection: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사용자가 드래그한 글자를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선택함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78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링크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84784"/>
            <a:ext cx="5256584" cy="2667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090261"/>
            <a:ext cx="5256584" cy="682858"/>
          </a:xfrm>
          <a:prstGeom prst="rect">
            <a:avLst/>
          </a:prstGeom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84784"/>
            <a:ext cx="5695181" cy="3469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2510" y="5085184"/>
            <a:ext cx="63385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한 번 이상 다녀온 링크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홈페이지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선택할 수 있는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:link: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가지고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:visited: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방문했던 링크를 가지고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첫 번째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적용하지 않았으므로 스타일이 적용되지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 번째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태그부터는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속성이 적용되어 있으므로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뒤에 출력함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23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CHAPTER 01: HTML5</a:t>
            </a:r>
            <a:r>
              <a:rPr lang="ko-KR" altLang="en-US" dirty="0"/>
              <a:t>의 역사와 </a:t>
            </a:r>
            <a:r>
              <a:rPr lang="en-US" altLang="ko-KR" dirty="0" smtClean="0"/>
              <a:t>Visual </a:t>
            </a:r>
            <a:r>
              <a:rPr lang="en-US" altLang="ko-KR" dirty="0"/>
              <a:t>Studio Code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r>
              <a:rPr lang="en-US" altLang="ko-KR" dirty="0" smtClean="0"/>
              <a:t>CHAPTER 02: </a:t>
            </a:r>
            <a:r>
              <a:rPr lang="ko-KR" altLang="en-US" dirty="0"/>
              <a:t>사용자에게 보이는 </a:t>
            </a:r>
            <a:r>
              <a:rPr lang="ko-KR" altLang="en-US" dirty="0" err="1"/>
              <a:t>뷰를</a:t>
            </a:r>
            <a:r>
              <a:rPr lang="ko-KR" altLang="en-US" dirty="0"/>
              <a:t> 만드는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03: HTML </a:t>
            </a:r>
            <a:r>
              <a:rPr lang="ko-KR" altLang="en-US" dirty="0"/>
              <a:t>문서 내부의 특정 요소를 선택할 때 사용하는 </a:t>
            </a:r>
            <a:r>
              <a:rPr lang="ko-KR" altLang="en-US" dirty="0" err="1"/>
              <a:t>선택자에</a:t>
            </a:r>
            <a:r>
              <a:rPr lang="ko-KR" altLang="en-US" dirty="0"/>
              <a:t> 관하여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04: HTML </a:t>
            </a:r>
            <a:r>
              <a:rPr lang="ko-KR" altLang="en-US" dirty="0"/>
              <a:t>요소에 스타일을 적용하는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en-US" altLang="ko-KR" dirty="0" smtClean="0"/>
              <a:t>CHAPTER 05: </a:t>
            </a:r>
            <a:r>
              <a:rPr lang="ko-KR" altLang="en-US" dirty="0" smtClean="0"/>
              <a:t>레이아웃을 만드는 방법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06: HTML5</a:t>
            </a:r>
            <a:r>
              <a:rPr lang="ko-KR" altLang="en-US" dirty="0"/>
              <a:t>를 사용해 </a:t>
            </a:r>
            <a:r>
              <a:rPr lang="ko-KR" altLang="en-US" dirty="0" err="1"/>
              <a:t>모바일</a:t>
            </a:r>
            <a:r>
              <a:rPr lang="ko-KR" altLang="en-US" dirty="0"/>
              <a:t> 페이지를 만드는 방법</a:t>
            </a:r>
            <a:endParaRPr lang="en-US" altLang="ko-KR" dirty="0" smtClean="0"/>
          </a:p>
          <a:p>
            <a:r>
              <a:rPr lang="en-US" altLang="ko-KR" dirty="0" smtClean="0"/>
              <a:t>CHAPTER 07: </a:t>
            </a:r>
            <a:r>
              <a:rPr lang="ko-KR" altLang="en-US" dirty="0" err="1"/>
              <a:t>태블릿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를 위한</a:t>
            </a:r>
            <a:r>
              <a:rPr lang="en-US" altLang="ko-KR" dirty="0"/>
              <a:t>, </a:t>
            </a:r>
            <a:r>
              <a:rPr lang="ko-KR" altLang="en-US" dirty="0"/>
              <a:t>동적 너비를 가지는 레이아웃 구성 방법</a:t>
            </a:r>
            <a:endParaRPr lang="en-US" altLang="ko-KR" dirty="0" smtClean="0"/>
          </a:p>
          <a:p>
            <a:r>
              <a:rPr lang="en-US" altLang="ko-KR" dirty="0" smtClean="0"/>
              <a:t>CHAPTER 08: </a:t>
            </a:r>
            <a:r>
              <a:rPr lang="ko-KR" altLang="en-US" dirty="0"/>
              <a:t>간단한 </a:t>
            </a:r>
            <a:r>
              <a:rPr lang="ko-KR" altLang="en-US" dirty="0" err="1"/>
              <a:t>소셜커머스의</a:t>
            </a:r>
            <a:r>
              <a:rPr lang="ko-KR" altLang="en-US" dirty="0"/>
              <a:t> 메인 페이지를 </a:t>
            </a:r>
            <a:r>
              <a:rPr lang="ko-KR" altLang="en-US" dirty="0" smtClean="0"/>
              <a:t>만들어보기</a:t>
            </a:r>
            <a:endParaRPr lang="en-US" altLang="ko-KR" dirty="0" smtClean="0"/>
          </a:p>
          <a:p>
            <a:r>
              <a:rPr lang="en-US" altLang="ko-KR" dirty="0" smtClean="0"/>
              <a:t>CHAPTER 09: </a:t>
            </a:r>
            <a:r>
              <a:rPr lang="ko-KR" altLang="en-US" dirty="0"/>
              <a:t>변형과 </a:t>
            </a:r>
            <a:r>
              <a:rPr lang="ko-KR" altLang="en-US" dirty="0" smtClean="0"/>
              <a:t>애니메이션에 관한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고급 내용 살펴보기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10: CSS3 </a:t>
            </a:r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r>
              <a:rPr lang="ko-KR" altLang="en-US" dirty="0"/>
              <a:t>으로 </a:t>
            </a:r>
            <a:r>
              <a:rPr lang="en-US" altLang="ko-KR" dirty="0"/>
              <a:t>3D </a:t>
            </a:r>
            <a:r>
              <a:rPr lang="ko-KR" altLang="en-US" dirty="0"/>
              <a:t>구현하기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11: @</a:t>
            </a:r>
            <a:r>
              <a:rPr lang="ko-KR" altLang="en-US" dirty="0"/>
              <a:t>로 시작하는 코드</a:t>
            </a:r>
            <a:r>
              <a:rPr lang="en-US" altLang="ko-KR" dirty="0"/>
              <a:t>, </a:t>
            </a:r>
            <a:r>
              <a:rPr lang="ko-KR" altLang="en-US" dirty="0"/>
              <a:t>규칙</a:t>
            </a:r>
            <a:r>
              <a:rPr lang="en-US" altLang="ko-KR" dirty="0"/>
              <a:t>(@-rule)</a:t>
            </a:r>
            <a:r>
              <a:rPr lang="ko-KR" altLang="en-US" dirty="0"/>
              <a:t>이 사용되는 </a:t>
            </a: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  <a:endParaRPr lang="en-US" altLang="ko-KR" dirty="0" smtClean="0"/>
          </a:p>
          <a:p>
            <a:r>
              <a:rPr lang="en-US" altLang="ko-KR" dirty="0" smtClean="0"/>
              <a:t>CHAPTER 12: </a:t>
            </a:r>
            <a:r>
              <a:rPr lang="ko-KR" altLang="en-US" dirty="0" err="1"/>
              <a:t>그리드</a:t>
            </a:r>
            <a:r>
              <a:rPr lang="ko-KR" altLang="en-US" dirty="0"/>
              <a:t> 시스템과 관련된 플러그인 살펴보기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B8D76C13-75C6-5B47-80B2-5C1BF78607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502995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부정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28800"/>
            <a:ext cx="5256584" cy="3319198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628800"/>
            <a:ext cx="6961609" cy="160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6296" y="5085184"/>
            <a:ext cx="7199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지금까지 배운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모두 반대로 적용할 수 있게 만드는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:not(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반대로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중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password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 태그가 아닌 모든 태그가 선택되어 색상이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128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</a:t>
            </a:r>
            <a:r>
              <a:rPr lang="en-US" dirty="0" smtClean="0"/>
              <a:t>03 CSS3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선택자란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3.2 </a:t>
            </a:r>
            <a:r>
              <a:rPr lang="ko-KR" altLang="en-US" dirty="0" err="1"/>
              <a:t>선택자</a:t>
            </a:r>
            <a:r>
              <a:rPr lang="ko-KR" altLang="en-US" dirty="0"/>
              <a:t> 종류 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3.3 </a:t>
            </a: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3.4 </a:t>
            </a: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3.5 </a:t>
            </a:r>
            <a:r>
              <a:rPr lang="ko-KR" altLang="en-US" dirty="0"/>
              <a:t>아이디 </a:t>
            </a:r>
            <a:r>
              <a:rPr lang="ko-KR" altLang="en-US" dirty="0" err="1"/>
              <a:t>선택자와</a:t>
            </a:r>
            <a:r>
              <a:rPr lang="ko-KR" altLang="en-US" dirty="0"/>
              <a:t> 클래스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아이디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클래스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3.6 </a:t>
            </a:r>
            <a:r>
              <a:rPr lang="ko-KR" altLang="en-US" dirty="0"/>
              <a:t>속성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 </a:t>
            </a:r>
            <a:r>
              <a:rPr lang="ko-KR" altLang="en-US" dirty="0"/>
              <a:t>속성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문자열 </a:t>
            </a:r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3.7 </a:t>
            </a:r>
            <a:r>
              <a:rPr lang="ko-KR" altLang="en-US" dirty="0"/>
              <a:t>후손 </a:t>
            </a:r>
            <a:r>
              <a:rPr lang="ko-KR" altLang="en-US" dirty="0" err="1"/>
              <a:t>선택자와</a:t>
            </a:r>
            <a:r>
              <a:rPr lang="ko-KR" altLang="en-US" dirty="0"/>
              <a:t> 자손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후손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자손 </a:t>
            </a:r>
            <a:r>
              <a:rPr lang="ko-KR" altLang="en-US" dirty="0" err="1"/>
              <a:t>선택자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47253918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</a:t>
            </a:r>
            <a:r>
              <a:rPr lang="en-US" dirty="0" smtClean="0"/>
              <a:t>03 CSS3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3.8 </a:t>
            </a:r>
            <a:r>
              <a:rPr lang="ko-KR" altLang="en-US" dirty="0"/>
              <a:t>동위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3.9 </a:t>
            </a:r>
            <a:r>
              <a:rPr lang="ko-KR" altLang="en-US" dirty="0"/>
              <a:t>반응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3.10 </a:t>
            </a:r>
            <a:r>
              <a:rPr lang="ko-KR" altLang="en-US" dirty="0"/>
              <a:t>상태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3.11 </a:t>
            </a:r>
            <a:r>
              <a:rPr lang="ko-KR" altLang="en-US" dirty="0"/>
              <a:t>구조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일반 </a:t>
            </a:r>
            <a:r>
              <a:rPr lang="ko-KR" altLang="en-US" dirty="0"/>
              <a:t>구조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형태 </a:t>
            </a:r>
            <a:r>
              <a:rPr lang="ko-KR" altLang="en-US" dirty="0"/>
              <a:t>구조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3.12 </a:t>
            </a:r>
            <a:r>
              <a:rPr lang="ko-KR" altLang="en-US" dirty="0"/>
              <a:t>문자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시작 </a:t>
            </a:r>
            <a:r>
              <a:rPr lang="ko-KR" altLang="en-US" dirty="0"/>
              <a:t>문자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전후 </a:t>
            </a:r>
            <a:r>
              <a:rPr lang="ko-KR" altLang="en-US" dirty="0"/>
              <a:t>문자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반응 </a:t>
            </a:r>
            <a:r>
              <a:rPr lang="ko-KR" altLang="en-US" dirty="0"/>
              <a:t>문자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3.13 </a:t>
            </a:r>
            <a:r>
              <a:rPr lang="ko-KR" altLang="en-US" dirty="0"/>
              <a:t>링크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3.14 </a:t>
            </a:r>
            <a:r>
              <a:rPr lang="ko-KR" altLang="en-US" dirty="0"/>
              <a:t>부정 </a:t>
            </a:r>
            <a:r>
              <a:rPr lang="ko-KR" altLang="en-US" dirty="0" err="1"/>
              <a:t>선택자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89820369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0</a:t>
            </a:r>
            <a:r>
              <a:rPr lang="en-US" sz="3600" b="1" dirty="0" smtClean="0">
                <a:solidFill>
                  <a:schemeClr val="accent2"/>
                </a:solidFill>
                <a:cs typeface="+mj-cs"/>
              </a:rPr>
              <a:t>3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 </a:t>
            </a:r>
            <a:r>
              <a:rPr lang="en-US" altLang="ko-KR" sz="3600" b="1" dirty="0" smtClean="0">
                <a:solidFill>
                  <a:schemeClr val="accent2"/>
                </a:solidFill>
                <a:cs typeface="+mj-cs"/>
              </a:rPr>
              <a:t>CSS3 </a:t>
            </a:r>
            <a:r>
              <a:rPr lang="ko-KR" altLang="en-US" sz="3600" b="1" dirty="0" err="1" smtClean="0">
                <a:solidFill>
                  <a:schemeClr val="accent2"/>
                </a:solidFill>
                <a:cs typeface="+mj-cs"/>
              </a:rPr>
              <a:t>선택자</a:t>
            </a:r>
            <a:r>
              <a:rPr lang="ko-KR" altLang="en-US" sz="3600" b="1" dirty="0" smtClean="0">
                <a:solidFill>
                  <a:schemeClr val="accent2"/>
                </a:solidFill>
                <a:cs typeface="+mj-cs"/>
              </a:rPr>
              <a:t> 기본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문서 내부의 특정 요소를 선택할 때 사용하는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선택자에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관하여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6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2911" y="5768787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사용해 요소를 선택한 예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332621"/>
            <a:ext cx="8352928" cy="419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	CSS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선택자란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1622" y="1967443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블록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749" y="1611387"/>
            <a:ext cx="4836829" cy="101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749" y="3356992"/>
            <a:ext cx="3037251" cy="2857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72043" y="4631667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스타일시트 사용 방법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01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5418"/>
              </p:ext>
            </p:extLst>
          </p:nvPr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/>
                <a:gridCol w="4152285"/>
                <a:gridCol w="3312367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#header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클래스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클래스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.item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후손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header h1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자손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header &gt; h1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[type = text]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 ~ = row]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|=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[data-role| = row]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^=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[data-role^ = row]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$=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[data-role$ = 9]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속성*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[data-role*= row]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8461" y="606311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1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23753</TotalTime>
  <Words>1394</Words>
  <Application>Microsoft Office PowerPoint</Application>
  <PresentationFormat>사용자 지정</PresentationFormat>
  <Paragraphs>325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모던웹을 위한 HTML5+CSS3 바이블</vt:lpstr>
      <vt:lpstr>시작하기전에</vt:lpstr>
      <vt:lpstr>이 책의 학습 목표</vt:lpstr>
      <vt:lpstr>Contents</vt:lpstr>
      <vt:lpstr>Contents</vt:lpstr>
      <vt:lpstr>PowerPoint 프레젠테이션</vt:lpstr>
      <vt:lpstr>미리 보기 / 이 장에서 공부할 내용</vt:lpstr>
      <vt:lpstr>3.1 CSS 선택자란?</vt:lpstr>
      <vt:lpstr>3.2 선택자 종류 개요</vt:lpstr>
      <vt:lpstr>3.2 선택자 종류 개요</vt:lpstr>
      <vt:lpstr>3.2 선택자 종류 개요</vt:lpstr>
      <vt:lpstr>3.3 전체 선택자</vt:lpstr>
      <vt:lpstr>3.4  태그 선택자</vt:lpstr>
      <vt:lpstr>3.5  아이디 선택자와 클래스 선택자 / 아이디 선택자</vt:lpstr>
      <vt:lpstr>3.5  아이디 선택자와 클래스 선택자 / 클래스 선택자</vt:lpstr>
      <vt:lpstr>3.6 속성 선택자 / 기본 속성 선택자</vt:lpstr>
      <vt:lpstr>3.6 속성 선택자 / 문자열 속성 선택자</vt:lpstr>
      <vt:lpstr>3.6 속성 선택자 / 문자열 속성 선택자</vt:lpstr>
      <vt:lpstr>3.7 후손 선택자와 자손 선택자 / 후손 선택자</vt:lpstr>
      <vt:lpstr>3.7 후손 선택자와 자손 선택자 / 자손 선택자</vt:lpstr>
      <vt:lpstr>3.8 동위 선택자 / 자손 선택자</vt:lpstr>
      <vt:lpstr>3.9 반응 선택자</vt:lpstr>
      <vt:lpstr>3.10 상태 선택자</vt:lpstr>
      <vt:lpstr>3.11 구조 선택자 / 일반 구조 선택자</vt:lpstr>
      <vt:lpstr>3.11 구조 선택자 / 형태 구조 선택자</vt:lpstr>
      <vt:lpstr>3.12 문자 선택자 / 시작 문자 선택자</vt:lpstr>
      <vt:lpstr>3.12 문자 선택자 / 전후 문자 선택자</vt:lpstr>
      <vt:lpstr>3.12 문자 선택자 / 반응 문자 선택자</vt:lpstr>
      <vt:lpstr>3.13  링크 선택자 / 반응 문자 선택자</vt:lpstr>
      <vt:lpstr>3.14  부정 선택자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Windows 사용자</cp:lastModifiedBy>
  <cp:revision>1503</cp:revision>
  <dcterms:created xsi:type="dcterms:W3CDTF">2012-11-28T05:21:39Z</dcterms:created>
  <dcterms:modified xsi:type="dcterms:W3CDTF">2020-02-24T02:15:03Z</dcterms:modified>
</cp:coreProperties>
</file>